
<file path=[Content_Types].xml><?xml version="1.0" encoding="utf-8"?>
<Types xmlns="http://schemas.openxmlformats.org/package/2006/content-types">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7" r:id="rId4"/>
    <p:sldId id="258" r:id="rId5"/>
    <p:sldId id="259" r:id="rId6"/>
    <p:sldId id="260" r:id="rId7"/>
    <p:sldId id="261" r:id="rId8"/>
    <p:sldId id="262" r:id="rId9"/>
    <p:sldId id="263" r:id="rId10"/>
    <p:sldId id="265" r:id="rId11"/>
    <p:sldId id="266" r:id="rId12"/>
    <p:sldId id="267" r:id="rId13"/>
    <p:sldId id="264" r:id="rId14"/>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80" y="-210"/>
      </p:cViewPr>
      <p:guideLst>
        <p:guide orient="horz" pos="2160"/>
        <p:guide pos="2880"/>
      </p:guideLst>
    </p:cSldViewPr>
  </p:slideViewPr>
  <p:notesTextViewPr>
    <p:cViewPr>
      <p:scale>
        <a:sx n="1" d="1"/>
        <a:sy n="1" d="1"/>
      </p:scale>
      <p:origin x="0" y="0"/>
    </p:cViewPr>
  </p:notesTextViewPr>
  <p:sorterViewPr>
    <p:cViewPr>
      <p:scale>
        <a:sx n="100" d="100"/>
        <a:sy n="100" d="100"/>
      </p:scale>
      <p:origin x="0" y="6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120083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2399130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3183280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266243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177403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109687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3360876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419910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2828133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4279488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D143254-7BE1-45E7-8D77-65D6FFA661DF}" type="datetimeFigureOut">
              <a:rPr lang="es-ES_tradnl" smtClean="0"/>
              <a:t>11/06/2014</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4287196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43254-7BE1-45E7-8D77-65D6FFA661DF}" type="datetimeFigureOut">
              <a:rPr lang="es-ES_tradnl" smtClean="0"/>
              <a:t>11/06/2014</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E81398-AC50-4EC5-8248-570F47B2E97A}" type="slidenum">
              <a:rPr lang="es-ES_tradnl" smtClean="0"/>
              <a:t>‹Nº›</a:t>
            </a:fld>
            <a:endParaRPr lang="es-ES_tradnl"/>
          </a:p>
        </p:txBody>
      </p:sp>
    </p:spTree>
    <p:extLst>
      <p:ext uri="{BB962C8B-B14F-4D97-AF65-F5344CB8AC3E}">
        <p14:creationId xmlns:p14="http://schemas.microsoft.com/office/powerpoint/2010/main" val="1804024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hyperlink" Target="../NOMINA_PAGO_DE_SUELDOS_LW%20(1).xlsmmm.xls" TargetMode="External"/><Relationship Id="rId7" Type="http://schemas.openxmlformats.org/officeDocument/2006/relationships/slide" Target="slide4.xml"/><Relationship Id="rId2" Type="http://schemas.openxmlformats.org/officeDocument/2006/relationships/hyperlink" Target="../Derecho%20laboral.docx" TargetMode="Externa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3.xml"/><Relationship Id="rId4" Type="http://schemas.openxmlformats.org/officeDocument/2006/relationships/slide" Target="slide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33430" y="548680"/>
            <a:ext cx="8296270" cy="923330"/>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dirty="0" smtClean="0">
                <a:ln/>
                <a:solidFill>
                  <a:schemeClr val="accent3"/>
                </a:solidFill>
              </a:rPr>
              <a:t>LEGISLACIÓN LABORAL</a:t>
            </a:r>
            <a:endParaRPr lang="es-ES" sz="5400" b="1" cap="none" spc="0" dirty="0">
              <a:ln/>
              <a:solidFill>
                <a:schemeClr val="accent3"/>
              </a:solidFill>
              <a:effectLst/>
            </a:endParaRPr>
          </a:p>
        </p:txBody>
      </p:sp>
      <p:sp>
        <p:nvSpPr>
          <p:cNvPr id="5" name="4 Elipse"/>
          <p:cNvSpPr/>
          <p:nvPr/>
        </p:nvSpPr>
        <p:spPr>
          <a:xfrm>
            <a:off x="323528" y="2137918"/>
            <a:ext cx="4968551" cy="1939154"/>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rPr>
              <a:t>ESPERANZA MESA OROZCO</a:t>
            </a:r>
            <a:endParaRPr lang="es-ES_tradnl" dirty="0">
              <a:solidFill>
                <a:schemeClr val="tx1"/>
              </a:solidFill>
            </a:endParaRPr>
          </a:p>
        </p:txBody>
      </p:sp>
      <p:sp>
        <p:nvSpPr>
          <p:cNvPr id="6" name="5 Elipse"/>
          <p:cNvSpPr/>
          <p:nvPr/>
        </p:nvSpPr>
        <p:spPr>
          <a:xfrm>
            <a:off x="4614341" y="4869160"/>
            <a:ext cx="4184849"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rPr>
              <a:t>INFORMATICA</a:t>
            </a:r>
            <a:endParaRPr lang="es-ES_tradnl" dirty="0">
              <a:solidFill>
                <a:schemeClr val="tx1"/>
              </a:solidFill>
            </a:endParaRPr>
          </a:p>
        </p:txBody>
      </p:sp>
    </p:spTree>
    <p:extLst>
      <p:ext uri="{BB962C8B-B14F-4D97-AF65-F5344CB8AC3E}">
        <p14:creationId xmlns:p14="http://schemas.microsoft.com/office/powerpoint/2010/main" val="395914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13735" y="692696"/>
            <a:ext cx="5003294"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latin typeface="Times New Roman" pitchFamily="18" charset="0"/>
                <a:cs typeface="Times New Roman" pitchFamily="18" charset="0"/>
              </a:rPr>
              <a:t>HORAS</a:t>
            </a:r>
            <a:r>
              <a:rPr lang="es-ES" sz="5400" b="1" cap="none" spc="0" dirty="0" smtClean="0">
                <a:ln/>
                <a:solidFill>
                  <a:schemeClr val="accent3"/>
                </a:solidFill>
                <a:effectLst/>
              </a:rPr>
              <a:t> EXTRAS</a:t>
            </a:r>
            <a:endParaRPr lang="es-ES" sz="5400" b="1" cap="none" spc="0" dirty="0">
              <a:ln/>
              <a:solidFill>
                <a:schemeClr val="accent3"/>
              </a:solidFill>
              <a:effectLst/>
            </a:endParaRPr>
          </a:p>
        </p:txBody>
      </p:sp>
      <p:sp>
        <p:nvSpPr>
          <p:cNvPr id="5" name="4 Rectángulo"/>
          <p:cNvSpPr/>
          <p:nvPr/>
        </p:nvSpPr>
        <p:spPr>
          <a:xfrm>
            <a:off x="899592" y="1859340"/>
            <a:ext cx="7416824" cy="1938992"/>
          </a:xfrm>
          <a:prstGeom prst="rect">
            <a:avLst/>
          </a:prstGeom>
        </p:spPr>
        <p:txBody>
          <a:bodyPr wrap="square">
            <a:spAutoFit/>
          </a:bodyPr>
          <a:lstStyle/>
          <a:p>
            <a:r>
              <a:rPr lang="es-ES_tradnl" sz="2000" dirty="0">
                <a:latin typeface="Times New Roman" pitchFamily="18" charset="0"/>
                <a:cs typeface="Times New Roman" pitchFamily="18" charset="0"/>
              </a:rPr>
              <a:t>Hora extra es aquella hora que se trabaja adicional a las 8 horas diarias o a la jornada pactada entre la partes. Si en un día se trabajan 10 horas, y se ha pactado la jornada máxima legal, entonces tendremos 2 horas extras, que son la que han superado el límite de las 8 diarias. Si la jornada pactada es de medio tiempo, es decir 4 horas diarias y se trabajan 6 horas, se tienen dos horas extra. </a:t>
            </a:r>
          </a:p>
        </p:txBody>
      </p:sp>
      <p:sp>
        <p:nvSpPr>
          <p:cNvPr id="6" name="5 Rectángulo"/>
          <p:cNvSpPr/>
          <p:nvPr/>
        </p:nvSpPr>
        <p:spPr>
          <a:xfrm>
            <a:off x="755576" y="4804908"/>
            <a:ext cx="7128792" cy="1323439"/>
          </a:xfrm>
          <a:prstGeom prst="rect">
            <a:avLst/>
          </a:prstGeom>
        </p:spPr>
        <p:txBody>
          <a:bodyPr wrap="square">
            <a:spAutoFit/>
          </a:bodyPr>
          <a:lstStyle/>
          <a:p>
            <a:r>
              <a:rPr lang="es-ES_tradnl" sz="2000" dirty="0" smtClean="0">
                <a:latin typeface="Times New Roman" pitchFamily="18" charset="0"/>
                <a:cs typeface="Times New Roman" pitchFamily="18" charset="0"/>
              </a:rPr>
              <a:t>La </a:t>
            </a:r>
            <a:r>
              <a:rPr lang="es-ES_tradnl" sz="2000" dirty="0">
                <a:latin typeface="Times New Roman" pitchFamily="18" charset="0"/>
                <a:cs typeface="Times New Roman" pitchFamily="18" charset="0"/>
              </a:rPr>
              <a:t>hora extra diurna es la que se labora entre las 6 de la mañana y las 10 de la noche y tiene un recargo del 25% sobre el valor ordinario. Por ejemplo, si la hora ordinaria cuesta $5.000 la hora extra diurna costará $6.250 (5.000x1.25</a:t>
            </a:r>
            <a:r>
              <a:rPr lang="es-ES_tradnl" sz="2000" dirty="0" smtClean="0">
                <a:latin typeface="Times New Roman" pitchFamily="18" charset="0"/>
                <a:cs typeface="Times New Roman" pitchFamily="18" charset="0"/>
              </a:rPr>
              <a:t>).</a:t>
            </a:r>
            <a:endParaRPr lang="es-ES_tradnl" sz="2000" dirty="0">
              <a:latin typeface="Times New Roman" pitchFamily="18" charset="0"/>
              <a:cs typeface="Times New Roman" pitchFamily="18" charset="0"/>
            </a:endParaRPr>
          </a:p>
        </p:txBody>
      </p:sp>
      <p:sp>
        <p:nvSpPr>
          <p:cNvPr id="8" name="7 Rectángulo"/>
          <p:cNvSpPr/>
          <p:nvPr/>
        </p:nvSpPr>
        <p:spPr>
          <a:xfrm>
            <a:off x="788792" y="4220133"/>
            <a:ext cx="5367383" cy="584775"/>
          </a:xfrm>
          <a:prstGeom prst="rect">
            <a:avLst/>
          </a:prstGeom>
        </p:spPr>
        <p:txBody>
          <a:bodyPr wrap="square">
            <a:spAutoFit/>
          </a:bodyPr>
          <a:lstStyle/>
          <a:p>
            <a:pPr lvl="0" algn="ctr"/>
            <a:r>
              <a:rPr lang="es-ES" sz="3200" b="1" dirty="0" smtClean="0">
                <a:ln/>
                <a:solidFill>
                  <a:srgbClr val="9BBB59"/>
                </a:solidFill>
                <a:latin typeface="Times New Roman" pitchFamily="18" charset="0"/>
                <a:cs typeface="Times New Roman" pitchFamily="18" charset="0"/>
              </a:rPr>
              <a:t>HORA EXTRA DIURNA</a:t>
            </a:r>
            <a:endParaRPr lang="es-ES" sz="3200" b="1" dirty="0">
              <a:ln/>
              <a:solidFill>
                <a:srgbClr val="9BBB59"/>
              </a:solidFill>
              <a:latin typeface="Times New Roman" pitchFamily="18" charset="0"/>
              <a:cs typeface="Times New Roman" pitchFamily="18" charset="0"/>
            </a:endParaRPr>
          </a:p>
        </p:txBody>
      </p:sp>
    </p:spTree>
    <p:extLst>
      <p:ext uri="{BB962C8B-B14F-4D97-AF65-F5344CB8AC3E}">
        <p14:creationId xmlns:p14="http://schemas.microsoft.com/office/powerpoint/2010/main" val="1658031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69541" y="1187055"/>
            <a:ext cx="7883410" cy="1323439"/>
          </a:xfrm>
          <a:prstGeom prst="rect">
            <a:avLst/>
          </a:prstGeom>
        </p:spPr>
        <p:txBody>
          <a:bodyPr wrap="square">
            <a:spAutoFit/>
          </a:bodyPr>
          <a:lstStyle/>
          <a:p>
            <a:r>
              <a:rPr lang="es-ES_tradnl" sz="2000" dirty="0" smtClean="0">
                <a:latin typeface="Times New Roman" pitchFamily="18" charset="0"/>
                <a:cs typeface="Times New Roman" pitchFamily="18" charset="0"/>
              </a:rPr>
              <a:t>Si </a:t>
            </a:r>
            <a:r>
              <a:rPr lang="es-ES_tradnl" sz="2000" dirty="0">
                <a:latin typeface="Times New Roman" pitchFamily="18" charset="0"/>
                <a:cs typeface="Times New Roman" pitchFamily="18" charset="0"/>
              </a:rPr>
              <a:t>la hora extra es nocturna, es decir entre la 10 de la noche y las 6 de la mañana,  el recargo será del 75% sobre la hora ordinaria. Ejemplo: si la hora ordinaria cuesta $5.000 la hora extra nocturna costará $8.750 (5.000x1.75)</a:t>
            </a:r>
          </a:p>
        </p:txBody>
      </p:sp>
      <p:sp>
        <p:nvSpPr>
          <p:cNvPr id="6" name="5 Rectángulo"/>
          <p:cNvSpPr/>
          <p:nvPr/>
        </p:nvSpPr>
        <p:spPr>
          <a:xfrm>
            <a:off x="349523" y="3645024"/>
            <a:ext cx="7850634" cy="2554545"/>
          </a:xfrm>
          <a:prstGeom prst="rect">
            <a:avLst/>
          </a:prstGeom>
        </p:spPr>
        <p:txBody>
          <a:bodyPr wrap="square">
            <a:spAutoFit/>
          </a:bodyPr>
          <a:lstStyle/>
          <a:p>
            <a:r>
              <a:rPr lang="es-ES_tradnl" sz="2000" dirty="0" smtClean="0">
                <a:latin typeface="Times New Roman" pitchFamily="18" charset="0"/>
                <a:cs typeface="Times New Roman" pitchFamily="18" charset="0"/>
              </a:rPr>
              <a:t>Hace </a:t>
            </a:r>
            <a:r>
              <a:rPr lang="es-ES_tradnl" sz="2000" dirty="0">
                <a:latin typeface="Times New Roman" pitchFamily="18" charset="0"/>
                <a:cs typeface="Times New Roman" pitchFamily="18" charset="0"/>
              </a:rPr>
              <a:t>referencia al recargo que se debe pagar sobre la hora ordinaria, por el hecho de laborar en horas nocturnas. El recargo corresponde al 35% sobre la hora ordinaria según lo estipula el numeral 1 del artículo 168 del código sustantivo del trabajo.</a:t>
            </a:r>
          </a:p>
          <a:p>
            <a:r>
              <a:rPr lang="es-ES_tradnl" sz="2000" dirty="0">
                <a:latin typeface="Times New Roman" pitchFamily="18" charset="0"/>
                <a:cs typeface="Times New Roman" pitchFamily="18" charset="0"/>
              </a:rPr>
              <a:t>El recargo nocturno se paga después de las 10 de la noche hasta las 6 de la mañana, y corresponde al solo hecho de trabajar de noche, puesto que la jornada </a:t>
            </a:r>
            <a:r>
              <a:rPr lang="es-ES_tradnl" sz="2000" dirty="0" smtClean="0">
                <a:latin typeface="Times New Roman" pitchFamily="18" charset="0"/>
                <a:cs typeface="Times New Roman" pitchFamily="18" charset="0"/>
              </a:rPr>
              <a:t>ordinaria se </a:t>
            </a:r>
            <a:r>
              <a:rPr lang="es-ES_tradnl" sz="2000" dirty="0">
                <a:latin typeface="Times New Roman" pitchFamily="18" charset="0"/>
                <a:cs typeface="Times New Roman" pitchFamily="18" charset="0"/>
              </a:rPr>
              <a:t>puede trabajar o bien de día o bien de noche, pero en este último caso se debe pagar un recargo del 35%. </a:t>
            </a:r>
          </a:p>
        </p:txBody>
      </p:sp>
      <p:sp>
        <p:nvSpPr>
          <p:cNvPr id="7" name="6 Rectángulo"/>
          <p:cNvSpPr/>
          <p:nvPr/>
        </p:nvSpPr>
        <p:spPr>
          <a:xfrm>
            <a:off x="179512" y="238967"/>
            <a:ext cx="7376189" cy="584775"/>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3200" b="1" cap="none" spc="0" dirty="0" smtClean="0">
                <a:ln/>
                <a:solidFill>
                  <a:schemeClr val="accent3"/>
                </a:solidFill>
                <a:effectLst/>
                <a:latin typeface="Times New Roman" pitchFamily="18" charset="0"/>
                <a:cs typeface="Times New Roman" pitchFamily="18" charset="0"/>
              </a:rPr>
              <a:t>HORA EXTRA NOCTURNA</a:t>
            </a:r>
            <a:endParaRPr lang="es-ES" sz="3200" b="1" cap="none" spc="0" dirty="0">
              <a:ln/>
              <a:solidFill>
                <a:schemeClr val="accent3"/>
              </a:solidFill>
              <a:effectLst/>
              <a:latin typeface="Times New Roman" pitchFamily="18" charset="0"/>
              <a:cs typeface="Times New Roman" pitchFamily="18" charset="0"/>
            </a:endParaRPr>
          </a:p>
        </p:txBody>
      </p:sp>
      <p:sp>
        <p:nvSpPr>
          <p:cNvPr id="8" name="7 Rectángulo"/>
          <p:cNvSpPr/>
          <p:nvPr/>
        </p:nvSpPr>
        <p:spPr>
          <a:xfrm>
            <a:off x="373353" y="2956438"/>
            <a:ext cx="4780476" cy="584775"/>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3200" b="1" cap="none" spc="0" dirty="0" smtClean="0">
                <a:ln/>
                <a:solidFill>
                  <a:schemeClr val="accent3"/>
                </a:solidFill>
                <a:effectLst/>
                <a:latin typeface="Times New Roman" pitchFamily="18" charset="0"/>
                <a:cs typeface="Times New Roman" pitchFamily="18" charset="0"/>
              </a:rPr>
              <a:t>RECARGO NOCTURNO</a:t>
            </a:r>
            <a:endParaRPr lang="es-ES" sz="3200" b="1" cap="none" spc="0" dirty="0">
              <a:ln/>
              <a:solidFill>
                <a:schemeClr val="accent3"/>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387198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971600" y="1196752"/>
            <a:ext cx="5886400" cy="2554545"/>
          </a:xfrm>
          <a:prstGeom prst="rect">
            <a:avLst/>
          </a:prstGeom>
        </p:spPr>
        <p:txBody>
          <a:bodyPr wrap="square">
            <a:spAutoFit/>
          </a:bodyPr>
          <a:lstStyle/>
          <a:p>
            <a:r>
              <a:rPr lang="es-ES_tradnl" sz="2000" dirty="0" smtClean="0">
                <a:latin typeface="Times New Roman" pitchFamily="18" charset="0"/>
                <a:cs typeface="Times New Roman" pitchFamily="18" charset="0"/>
              </a:rPr>
              <a:t>Si </a:t>
            </a:r>
            <a:r>
              <a:rPr lang="es-ES_tradnl" sz="2000" dirty="0">
                <a:latin typeface="Times New Roman" pitchFamily="18" charset="0"/>
                <a:cs typeface="Times New Roman" pitchFamily="18" charset="0"/>
              </a:rPr>
              <a:t>un trabajador debe laborar un domingo o un festivo, debe reconocérsele un recargo del 75% sobre la hora ordinaria, por el sólo hecho de trabajar en esos días. Así lo dispone el artículo 171 del código sustantivo del trabajo.</a:t>
            </a:r>
          </a:p>
          <a:p>
            <a:r>
              <a:rPr lang="es-ES_tradnl" sz="2000" dirty="0">
                <a:latin typeface="Times New Roman" pitchFamily="18" charset="0"/>
                <a:cs typeface="Times New Roman" pitchFamily="18" charset="0"/>
              </a:rPr>
              <a:t>Hasta aquí se han expuesto los casos individuales, pero se puede dar una serie de combinaciones entre los diferentes conceptos.</a:t>
            </a:r>
          </a:p>
        </p:txBody>
      </p:sp>
      <p:sp>
        <p:nvSpPr>
          <p:cNvPr id="6" name="5 Rectángulo"/>
          <p:cNvSpPr/>
          <p:nvPr/>
        </p:nvSpPr>
        <p:spPr>
          <a:xfrm>
            <a:off x="827584" y="569549"/>
            <a:ext cx="7168565" cy="584775"/>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3200" b="1" dirty="0" smtClean="0">
                <a:ln/>
                <a:solidFill>
                  <a:schemeClr val="accent3"/>
                </a:solidFill>
                <a:latin typeface="Times New Roman" pitchFamily="18" charset="0"/>
                <a:cs typeface="Times New Roman" pitchFamily="18" charset="0"/>
              </a:rPr>
              <a:t>RECARGO DOMINICAL O FESTIVO</a:t>
            </a:r>
            <a:endParaRPr lang="es-ES" sz="3200" b="1" cap="none" spc="0" dirty="0">
              <a:ln/>
              <a:solidFill>
                <a:schemeClr val="accent3"/>
              </a:solidFill>
              <a:effectLst/>
              <a:latin typeface="Times New Roman" pitchFamily="18" charset="0"/>
              <a:cs typeface="Times New Roman" pitchFamily="18" charset="0"/>
            </a:endParaRPr>
          </a:p>
        </p:txBody>
      </p:sp>
      <p:pic>
        <p:nvPicPr>
          <p:cNvPr id="2050" name="Picture 2" descr="tiempo1.jpg (320×3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1780" y="3573016"/>
            <a:ext cx="3040454" cy="2880320"/>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redondeado">
            <a:hlinkClick r:id="rId3" action="ppaction://hlinksldjump"/>
          </p:cNvPr>
          <p:cNvSpPr/>
          <p:nvPr/>
        </p:nvSpPr>
        <p:spPr>
          <a:xfrm>
            <a:off x="7236296" y="6147754"/>
            <a:ext cx="1440160" cy="4320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3" action="ppaction://hlinksldjump"/>
              </a:rPr>
              <a:t>Regresar</a:t>
            </a:r>
            <a:endParaRPr lang="es-ES_tradnl" dirty="0">
              <a:solidFill>
                <a:schemeClr val="tx1"/>
              </a:solidFill>
            </a:endParaRPr>
          </a:p>
        </p:txBody>
      </p:sp>
    </p:spTree>
    <p:extLst>
      <p:ext uri="{BB962C8B-B14F-4D97-AF65-F5344CB8AC3E}">
        <p14:creationId xmlns:p14="http://schemas.microsoft.com/office/powerpoint/2010/main" val="2345114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a:xfrm>
            <a:off x="7236296" y="6089784"/>
            <a:ext cx="1440160" cy="4320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4" action="ppaction://hlinksldjump"/>
              </a:rPr>
              <a:t>Regresar</a:t>
            </a:r>
            <a:endParaRPr lang="es-ES_tradnl" dirty="0">
              <a:solidFill>
                <a:schemeClr val="tx1"/>
              </a:solidFill>
            </a:endParaRPr>
          </a:p>
        </p:txBody>
      </p:sp>
    </p:spTree>
    <p:controls>
      <mc:AlternateContent xmlns:mc="http://schemas.openxmlformats.org/markup-compatibility/2006">
        <mc:Choice xmlns:v="urn:schemas-microsoft-com:vml" Requires="v">
          <p:control spid="1029" name="ShockwaveFlash1" r:id="rId2" imgW="6190476" imgH="4608305"/>
        </mc:Choice>
        <mc:Fallback>
          <p:control name="ShockwaveFlash1" r:id="rId2" imgW="6190476" imgH="4608305">
            <p:pic>
              <p:nvPicPr>
                <p:cNvPr id="0" name="ShockwaveFlash1"/>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1052513"/>
                  <a:ext cx="6191250" cy="4608512"/>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875227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33430" y="548680"/>
            <a:ext cx="8296270" cy="923330"/>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dirty="0" smtClean="0">
                <a:ln/>
                <a:solidFill>
                  <a:schemeClr val="accent3"/>
                </a:solidFill>
              </a:rPr>
              <a:t>LEGISLACIÓN LABORAL</a:t>
            </a:r>
            <a:endParaRPr lang="es-ES" sz="5400" b="1" cap="none" spc="0" dirty="0">
              <a:ln/>
              <a:solidFill>
                <a:schemeClr val="accent3"/>
              </a:solidFill>
              <a:effectLst/>
            </a:endParaRPr>
          </a:p>
        </p:txBody>
      </p:sp>
      <p:sp>
        <p:nvSpPr>
          <p:cNvPr id="5" name="4 CuadroTexto"/>
          <p:cNvSpPr txBox="1"/>
          <p:nvPr/>
        </p:nvSpPr>
        <p:spPr>
          <a:xfrm>
            <a:off x="467544" y="2852936"/>
            <a:ext cx="184731" cy="369332"/>
          </a:xfrm>
          <a:prstGeom prst="rect">
            <a:avLst/>
          </a:prstGeom>
          <a:noFill/>
        </p:spPr>
        <p:txBody>
          <a:bodyPr wrap="none" rtlCol="0">
            <a:spAutoFit/>
          </a:bodyPr>
          <a:lstStyle/>
          <a:p>
            <a:endParaRPr lang="es-ES_tradnl" dirty="0"/>
          </a:p>
        </p:txBody>
      </p:sp>
      <p:sp>
        <p:nvSpPr>
          <p:cNvPr id="7" name="6 Elipse"/>
          <p:cNvSpPr/>
          <p:nvPr/>
        </p:nvSpPr>
        <p:spPr>
          <a:xfrm>
            <a:off x="323529" y="2137918"/>
            <a:ext cx="3528392"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2" action="ppaction://hlinkfile"/>
              </a:rPr>
              <a:t>Documento de Word sobre la Legislación Laboral</a:t>
            </a:r>
            <a:endParaRPr lang="es-ES_tradnl" dirty="0">
              <a:solidFill>
                <a:schemeClr val="tx1"/>
              </a:solidFill>
            </a:endParaRPr>
          </a:p>
        </p:txBody>
      </p:sp>
      <p:sp>
        <p:nvSpPr>
          <p:cNvPr id="8" name="7 Elipse"/>
          <p:cNvSpPr/>
          <p:nvPr/>
        </p:nvSpPr>
        <p:spPr>
          <a:xfrm>
            <a:off x="344034" y="3222268"/>
            <a:ext cx="3528392"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3" action="ppaction://hlinkfile"/>
              </a:rPr>
              <a:t>Archivo de Excel sobre la Liquidación de Nomina</a:t>
            </a:r>
            <a:endParaRPr lang="es-ES_tradnl" dirty="0">
              <a:solidFill>
                <a:schemeClr val="tx1"/>
              </a:solidFill>
            </a:endParaRPr>
          </a:p>
        </p:txBody>
      </p:sp>
      <p:sp>
        <p:nvSpPr>
          <p:cNvPr id="9" name="8 Elipse"/>
          <p:cNvSpPr/>
          <p:nvPr/>
        </p:nvSpPr>
        <p:spPr>
          <a:xfrm>
            <a:off x="323529" y="4365104"/>
            <a:ext cx="3528392"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4" action="ppaction://hlinksldjump"/>
              </a:rPr>
              <a:t>Video sobre como se Liquida una Nomina</a:t>
            </a:r>
            <a:endParaRPr lang="es-ES_tradnl" dirty="0">
              <a:solidFill>
                <a:schemeClr val="tx1"/>
              </a:solidFill>
            </a:endParaRPr>
          </a:p>
        </p:txBody>
      </p:sp>
      <p:sp>
        <p:nvSpPr>
          <p:cNvPr id="10" name="9 Elipse"/>
          <p:cNvSpPr/>
          <p:nvPr/>
        </p:nvSpPr>
        <p:spPr>
          <a:xfrm>
            <a:off x="4860032" y="2137919"/>
            <a:ext cx="3528392"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5" action="ppaction://hlinksldjump"/>
              </a:rPr>
              <a:t>Definición sobre la Legislación Laboral</a:t>
            </a:r>
            <a:endParaRPr lang="es-ES_tradnl" dirty="0">
              <a:solidFill>
                <a:schemeClr val="tx1"/>
              </a:solidFill>
            </a:endParaRPr>
          </a:p>
        </p:txBody>
      </p:sp>
      <p:sp>
        <p:nvSpPr>
          <p:cNvPr id="11" name="10 Elipse"/>
          <p:cNvSpPr/>
          <p:nvPr/>
        </p:nvSpPr>
        <p:spPr>
          <a:xfrm>
            <a:off x="4860032" y="4366335"/>
            <a:ext cx="3528392"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6" action="ppaction://hlinksldjump"/>
              </a:rPr>
              <a:t>Prestaciones a cargo de terceros y parafiscales  </a:t>
            </a:r>
            <a:endParaRPr lang="es-ES_tradnl" dirty="0">
              <a:solidFill>
                <a:schemeClr val="tx1"/>
              </a:solidFill>
            </a:endParaRPr>
          </a:p>
        </p:txBody>
      </p:sp>
      <p:sp>
        <p:nvSpPr>
          <p:cNvPr id="12" name="11 Elipse"/>
          <p:cNvSpPr/>
          <p:nvPr/>
        </p:nvSpPr>
        <p:spPr>
          <a:xfrm>
            <a:off x="4908861" y="3260949"/>
            <a:ext cx="3528392"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7" action="ppaction://hlinksldjump"/>
              </a:rPr>
              <a:t>Prestaciones a cargo del empleador</a:t>
            </a:r>
            <a:endParaRPr lang="es-ES_tradnl" dirty="0">
              <a:solidFill>
                <a:schemeClr val="tx1"/>
              </a:solidFill>
            </a:endParaRPr>
          </a:p>
        </p:txBody>
      </p:sp>
      <p:sp>
        <p:nvSpPr>
          <p:cNvPr id="13" name="12 Elipse"/>
          <p:cNvSpPr/>
          <p:nvPr/>
        </p:nvSpPr>
        <p:spPr>
          <a:xfrm>
            <a:off x="2483768" y="5589240"/>
            <a:ext cx="3528392" cy="8996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8" action="ppaction://hlinksldjump"/>
              </a:rPr>
              <a:t>Horas extras</a:t>
            </a:r>
            <a:endParaRPr lang="es-ES_tradnl" dirty="0">
              <a:solidFill>
                <a:schemeClr val="tx1"/>
              </a:solidFill>
            </a:endParaRPr>
          </a:p>
        </p:txBody>
      </p:sp>
    </p:spTree>
    <p:extLst>
      <p:ext uri="{BB962C8B-B14F-4D97-AF65-F5344CB8AC3E}">
        <p14:creationId xmlns:p14="http://schemas.microsoft.com/office/powerpoint/2010/main" val="1716329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7308304" y="5946209"/>
            <a:ext cx="1440160" cy="4320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2" action="ppaction://hlinksldjump"/>
              </a:rPr>
              <a:t>Regresar</a:t>
            </a:r>
            <a:endParaRPr lang="es-ES_tradnl" dirty="0">
              <a:solidFill>
                <a:schemeClr val="tx1"/>
              </a:solidFill>
            </a:endParaRPr>
          </a:p>
        </p:txBody>
      </p:sp>
      <p:sp>
        <p:nvSpPr>
          <p:cNvPr id="6" name="5 Rectángulo"/>
          <p:cNvSpPr/>
          <p:nvPr/>
        </p:nvSpPr>
        <p:spPr>
          <a:xfrm>
            <a:off x="656484" y="476672"/>
            <a:ext cx="7761740"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dirty="0" smtClean="0">
                <a:ln/>
                <a:solidFill>
                  <a:schemeClr val="accent3"/>
                </a:solidFill>
              </a:rPr>
              <a:t>LIQUIDACIÓN DE NOMINA</a:t>
            </a:r>
          </a:p>
        </p:txBody>
      </p:sp>
      <p:sp>
        <p:nvSpPr>
          <p:cNvPr id="7" name="6 Rectángulo"/>
          <p:cNvSpPr/>
          <p:nvPr/>
        </p:nvSpPr>
        <p:spPr>
          <a:xfrm>
            <a:off x="251520" y="1844824"/>
            <a:ext cx="5544616" cy="3785652"/>
          </a:xfrm>
          <a:prstGeom prst="rect">
            <a:avLst/>
          </a:prstGeom>
        </p:spPr>
        <p:txBody>
          <a:bodyPr wrap="square">
            <a:spAutoFit/>
          </a:bodyPr>
          <a:lstStyle/>
          <a:p>
            <a:r>
              <a:rPr lang="es-ES_tradnl" sz="2000" dirty="0">
                <a:latin typeface="Times New Roman" pitchFamily="18" charset="0"/>
                <a:cs typeface="Times New Roman" pitchFamily="18" charset="0"/>
              </a:rPr>
              <a:t>En una empresa, la nómina es la suma de todos los registros financieros de los sueldos de un empleado, los salarios, las bonificaciones y deducciones. En la contabilidad, la nómina se refiere a la cantidad pagada a los empleados por los servicios que prestó durante un cierto período de tiempo. Nómina juega un papel importante en una sociedad por varias razones. Desde un punto de vista contable, nómina es crucial porque los impuestos sobre la nómina y la nómina afectan considerablemente el ingreso neto de la mayoría de las empresas y están sujetos a las leyes y </a:t>
            </a:r>
            <a:r>
              <a:rPr lang="es-ES_tradnl" sz="2000" dirty="0" smtClean="0">
                <a:latin typeface="Times New Roman" pitchFamily="18" charset="0"/>
                <a:cs typeface="Times New Roman" pitchFamily="18" charset="0"/>
              </a:rPr>
              <a:t>reglamentos.</a:t>
            </a:r>
          </a:p>
        </p:txBody>
      </p:sp>
      <p:pic>
        <p:nvPicPr>
          <p:cNvPr id="1026" name="Picture 2" descr="C:\Documents and Settings\Administrador\Escritorio\grafic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2348880"/>
            <a:ext cx="3347864"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898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404664"/>
            <a:ext cx="7752023" cy="175432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dirty="0" smtClean="0">
                <a:ln/>
                <a:solidFill>
                  <a:schemeClr val="accent3"/>
                </a:solidFill>
              </a:rPr>
              <a:t>PRESTACIONES A CARGO DEL EMPLEADOR</a:t>
            </a:r>
            <a:endParaRPr lang="es-ES" sz="5400" b="1" cap="none" spc="0" dirty="0">
              <a:ln/>
              <a:solidFill>
                <a:schemeClr val="accent3"/>
              </a:solidFill>
              <a:effectLst/>
            </a:endParaRPr>
          </a:p>
        </p:txBody>
      </p:sp>
      <p:sp>
        <p:nvSpPr>
          <p:cNvPr id="5" name="4 Rectángulo"/>
          <p:cNvSpPr/>
          <p:nvPr/>
        </p:nvSpPr>
        <p:spPr>
          <a:xfrm>
            <a:off x="323528" y="2348880"/>
            <a:ext cx="4572000" cy="1631216"/>
          </a:xfrm>
          <a:prstGeom prst="rect">
            <a:avLst/>
          </a:prstGeom>
        </p:spPr>
        <p:txBody>
          <a:bodyPr>
            <a:spAutoFit/>
          </a:bodyPr>
          <a:lstStyle/>
          <a:p>
            <a:r>
              <a:rPr lang="es-ES_tradnl" sz="2000" dirty="0">
                <a:latin typeface="Times New Roman" pitchFamily="18" charset="0"/>
                <a:cs typeface="Times New Roman" pitchFamily="18" charset="0"/>
              </a:rPr>
              <a:t>CESANTIAS Articulo 249 C.S.T</a:t>
            </a:r>
          </a:p>
          <a:p>
            <a:r>
              <a:rPr lang="es-ES_tradnl" sz="2000" dirty="0">
                <a:latin typeface="Times New Roman" pitchFamily="18" charset="0"/>
                <a:cs typeface="Times New Roman" pitchFamily="18" charset="0"/>
              </a:rPr>
              <a:t>Provisión Mensual $57.333</a:t>
            </a:r>
          </a:p>
          <a:p>
            <a:r>
              <a:rPr lang="es-ES_tradnl" sz="2000" dirty="0">
                <a:latin typeface="Times New Roman" pitchFamily="18" charset="0"/>
                <a:cs typeface="Times New Roman" pitchFamily="18" charset="0"/>
              </a:rPr>
              <a:t>Un mes de salario por cada año de servicios y proporcionalmente por fracciones de año.</a:t>
            </a:r>
          </a:p>
        </p:txBody>
      </p:sp>
      <p:sp>
        <p:nvSpPr>
          <p:cNvPr id="6" name="5 Rectángulo"/>
          <p:cNvSpPr/>
          <p:nvPr/>
        </p:nvSpPr>
        <p:spPr>
          <a:xfrm>
            <a:off x="292217" y="3933056"/>
            <a:ext cx="4572000" cy="1631216"/>
          </a:xfrm>
          <a:prstGeom prst="rect">
            <a:avLst/>
          </a:prstGeom>
        </p:spPr>
        <p:txBody>
          <a:bodyPr>
            <a:spAutoFit/>
          </a:bodyPr>
          <a:lstStyle/>
          <a:p>
            <a:r>
              <a:rPr lang="es-ES_tradnl" sz="2000" dirty="0">
                <a:latin typeface="Times New Roman" pitchFamily="18" charset="0"/>
                <a:cs typeface="Times New Roman" pitchFamily="18" charset="0"/>
              </a:rPr>
              <a:t>Intereses de CESANTIAS Ley 52 de 1975 Provisión Mensual $6.880</a:t>
            </a:r>
          </a:p>
          <a:p>
            <a:r>
              <a:rPr lang="es-ES_tradnl" sz="2000" dirty="0">
                <a:latin typeface="Times New Roman" pitchFamily="18" charset="0"/>
                <a:cs typeface="Times New Roman" pitchFamily="18" charset="0"/>
              </a:rPr>
              <a:t>Intereses legales del 12% anual sobre el valor de la cesantía acumulada al 31 de diciembre de cada año</a:t>
            </a:r>
          </a:p>
        </p:txBody>
      </p:sp>
      <p:pic>
        <p:nvPicPr>
          <p:cNvPr id="2050" name="Picture 2" descr="C:\Documents and Settings\Administrador\Escritorio\cesanti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1831" y="2927886"/>
            <a:ext cx="3600400" cy="3147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632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p:cNvSpPr/>
          <p:nvPr/>
        </p:nvSpPr>
        <p:spPr>
          <a:xfrm>
            <a:off x="283144" y="764704"/>
            <a:ext cx="4572000" cy="1938992"/>
          </a:xfrm>
          <a:prstGeom prst="rect">
            <a:avLst/>
          </a:prstGeom>
        </p:spPr>
        <p:txBody>
          <a:bodyPr>
            <a:spAutoFit/>
          </a:bodyPr>
          <a:lstStyle/>
          <a:p>
            <a:r>
              <a:rPr lang="es-ES_tradnl" sz="2000" dirty="0">
                <a:latin typeface="Times New Roman" pitchFamily="18" charset="0"/>
                <a:cs typeface="Times New Roman" pitchFamily="18" charset="0"/>
              </a:rPr>
              <a:t>PRIMA DE </a:t>
            </a:r>
            <a:r>
              <a:rPr lang="es-ES_tradnl" sz="2000" dirty="0" smtClean="0">
                <a:latin typeface="Times New Roman" pitchFamily="18" charset="0"/>
                <a:cs typeface="Times New Roman" pitchFamily="18" charset="0"/>
              </a:rPr>
              <a:t>SERVICIOS Art</a:t>
            </a:r>
            <a:r>
              <a:rPr lang="es-ES_tradnl" sz="2000" dirty="0">
                <a:latin typeface="Times New Roman" pitchFamily="18" charset="0"/>
                <a:cs typeface="Times New Roman" pitchFamily="18" charset="0"/>
              </a:rPr>
              <a:t>. 306 C.S.T</a:t>
            </a:r>
          </a:p>
          <a:p>
            <a:r>
              <a:rPr lang="es-ES_tradnl" sz="2000" dirty="0">
                <a:latin typeface="Times New Roman" pitchFamily="18" charset="0"/>
                <a:cs typeface="Times New Roman" pitchFamily="18" charset="0"/>
              </a:rPr>
              <a:t>Provisión Mensual $57.333</a:t>
            </a:r>
          </a:p>
          <a:p>
            <a:r>
              <a:rPr lang="es-ES_tradnl" sz="2000" dirty="0">
                <a:latin typeface="Times New Roman" pitchFamily="18" charset="0"/>
                <a:cs typeface="Times New Roman" pitchFamily="18" charset="0"/>
              </a:rPr>
              <a:t>Un mes de salario pagaderos por semestre calendario así:15 días el último día de junio y 15 días en los primeros 20 días de diciembre de cada año.</a:t>
            </a:r>
          </a:p>
        </p:txBody>
      </p:sp>
      <p:sp>
        <p:nvSpPr>
          <p:cNvPr id="11" name="10 Rectángulo"/>
          <p:cNvSpPr/>
          <p:nvPr/>
        </p:nvSpPr>
        <p:spPr>
          <a:xfrm>
            <a:off x="283144" y="3212976"/>
            <a:ext cx="4572000" cy="2862322"/>
          </a:xfrm>
          <a:prstGeom prst="rect">
            <a:avLst/>
          </a:prstGeom>
        </p:spPr>
        <p:txBody>
          <a:bodyPr>
            <a:spAutoFit/>
          </a:bodyPr>
          <a:lstStyle/>
          <a:p>
            <a:r>
              <a:rPr lang="es-ES_tradnl" sz="2000" dirty="0">
                <a:latin typeface="Times New Roman" pitchFamily="18" charset="0"/>
                <a:cs typeface="Times New Roman" pitchFamily="18" charset="0"/>
              </a:rPr>
              <a:t>DOTACION</a:t>
            </a:r>
          </a:p>
          <a:p>
            <a:r>
              <a:rPr lang="es-ES_tradnl" sz="2000" dirty="0">
                <a:latin typeface="Times New Roman" pitchFamily="18" charset="0"/>
                <a:cs typeface="Times New Roman" pitchFamily="18" charset="0"/>
              </a:rPr>
              <a:t>Ley 11 de 1984, Art 7. </a:t>
            </a:r>
          </a:p>
          <a:p>
            <a:r>
              <a:rPr lang="es-ES_tradnl" sz="2000" dirty="0">
                <a:latin typeface="Times New Roman" pitchFamily="18" charset="0"/>
                <a:cs typeface="Times New Roman" pitchFamily="18" charset="0"/>
              </a:rPr>
              <a:t>Un par de zapatos y un vestido de labor Entregas así: 30 de abril, 31 de agosto,20 de diciembre</a:t>
            </a:r>
          </a:p>
          <a:p>
            <a:r>
              <a:rPr lang="es-ES_tradnl" sz="2000" dirty="0">
                <a:latin typeface="Times New Roman" pitchFamily="18" charset="0"/>
                <a:cs typeface="Times New Roman" pitchFamily="18" charset="0"/>
              </a:rPr>
              <a:t>Se entrega a quienes devenguen hasta $1.232.000 (2 salarios mínimos mensuales).Con más de 3 meses de servicio</a:t>
            </a:r>
          </a:p>
        </p:txBody>
      </p:sp>
      <p:pic>
        <p:nvPicPr>
          <p:cNvPr id="3074" name="Picture 2" descr="C:\Documents and Settings\Administrador\Escritorio\in-perme_ropa-calzado-dotac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239975"/>
            <a:ext cx="4389437" cy="3292475"/>
          </a:xfrm>
          <a:prstGeom prst="rect">
            <a:avLst/>
          </a:prstGeom>
          <a:noFill/>
          <a:extLst>
            <a:ext uri="{909E8E84-426E-40DD-AFC4-6F175D3DCCD1}">
              <a14:hiddenFill xmlns:a14="http://schemas.microsoft.com/office/drawing/2010/main">
                <a:solidFill>
                  <a:srgbClr val="FFFFFF"/>
                </a:solidFill>
              </a14:hiddenFill>
            </a:ext>
          </a:extLst>
        </p:spPr>
      </p:pic>
      <p:sp>
        <p:nvSpPr>
          <p:cNvPr id="13" name="12 Rectángulo redondeado"/>
          <p:cNvSpPr/>
          <p:nvPr/>
        </p:nvSpPr>
        <p:spPr>
          <a:xfrm>
            <a:off x="7308304" y="6075298"/>
            <a:ext cx="1440160" cy="4320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3" action="ppaction://hlinksldjump"/>
              </a:rPr>
              <a:t>Regresar</a:t>
            </a:r>
            <a:endParaRPr lang="es-ES_tradnl" dirty="0">
              <a:solidFill>
                <a:schemeClr val="tx1"/>
              </a:solidFill>
            </a:endParaRPr>
          </a:p>
        </p:txBody>
      </p:sp>
    </p:spTree>
    <p:extLst>
      <p:ext uri="{BB962C8B-B14F-4D97-AF65-F5344CB8AC3E}">
        <p14:creationId xmlns:p14="http://schemas.microsoft.com/office/powerpoint/2010/main" val="380024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p:cNvSpPr/>
          <p:nvPr/>
        </p:nvSpPr>
        <p:spPr>
          <a:xfrm>
            <a:off x="179512" y="188640"/>
            <a:ext cx="8640960" cy="175432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rPr>
              <a:t>PRESTACIONES A CARGO DE TERCEROS Y PARAFISCALES</a:t>
            </a:r>
            <a:endParaRPr lang="es-ES" sz="5400" b="1" cap="none" spc="0" dirty="0">
              <a:ln/>
              <a:solidFill>
                <a:schemeClr val="accent3"/>
              </a:solidFill>
              <a:effectLst/>
            </a:endParaRPr>
          </a:p>
        </p:txBody>
      </p:sp>
      <p:sp>
        <p:nvSpPr>
          <p:cNvPr id="12" name="11 Rectángulo"/>
          <p:cNvSpPr/>
          <p:nvPr/>
        </p:nvSpPr>
        <p:spPr>
          <a:xfrm>
            <a:off x="647564" y="2564904"/>
            <a:ext cx="7704856" cy="3170099"/>
          </a:xfrm>
          <a:prstGeom prst="rect">
            <a:avLst/>
          </a:prstGeom>
        </p:spPr>
        <p:txBody>
          <a:bodyPr wrap="square">
            <a:spAutoFit/>
          </a:bodyPr>
          <a:lstStyle/>
          <a:p>
            <a:r>
              <a:rPr lang="es-ES_tradnl" sz="2000" dirty="0">
                <a:latin typeface="Times New Roman" pitchFamily="18" charset="0"/>
                <a:cs typeface="Times New Roman" pitchFamily="18" charset="0"/>
              </a:rPr>
              <a:t>SALUD</a:t>
            </a:r>
          </a:p>
          <a:p>
            <a:r>
              <a:rPr lang="es-ES_tradnl" sz="2000" dirty="0">
                <a:latin typeface="Times New Roman" pitchFamily="18" charset="0"/>
                <a:cs typeface="Times New Roman" pitchFamily="18" charset="0"/>
              </a:rPr>
              <a:t>Ley 1122 del 2007 Art. 10</a:t>
            </a:r>
          </a:p>
          <a:p>
            <a:r>
              <a:rPr lang="es-ES_tradnl" sz="2000" dirty="0">
                <a:latin typeface="Times New Roman" pitchFamily="18" charset="0"/>
                <a:cs typeface="Times New Roman" pitchFamily="18" charset="0"/>
              </a:rPr>
              <a:t>Por salario mínimo mes ($77.000)</a:t>
            </a:r>
          </a:p>
          <a:p>
            <a:r>
              <a:rPr lang="es-ES_tradnl" sz="2000" dirty="0">
                <a:latin typeface="Times New Roman" pitchFamily="18" charset="0"/>
                <a:cs typeface="Times New Roman" pitchFamily="18" charset="0"/>
              </a:rPr>
              <a:t>Empleador:$ 52.400 Trabajador:$24.600</a:t>
            </a:r>
          </a:p>
          <a:p>
            <a:r>
              <a:rPr lang="es-ES_tradnl" sz="2000" dirty="0">
                <a:latin typeface="Times New Roman" pitchFamily="18" charset="0"/>
                <a:cs typeface="Times New Roman" pitchFamily="18" charset="0"/>
              </a:rPr>
              <a:t>Con la Ley 1607 de 2012, art. 25, quedan exonerados excepcionalmente de aportes a salud:</a:t>
            </a:r>
          </a:p>
          <a:p>
            <a:r>
              <a:rPr lang="es-ES_tradnl" sz="2000" dirty="0">
                <a:latin typeface="Times New Roman" pitchFamily="18" charset="0"/>
                <a:cs typeface="Times New Roman" pitchFamily="18" charset="0"/>
              </a:rPr>
              <a:t>- Las sociedades y personas jurídicas y asimiladas contribuyentes del impuesto de renta y complementarios.</a:t>
            </a:r>
          </a:p>
          <a:p>
            <a:r>
              <a:rPr lang="es-ES_tradnl" sz="2000" dirty="0">
                <a:latin typeface="Times New Roman" pitchFamily="18" charset="0"/>
                <a:cs typeface="Times New Roman" pitchFamily="18" charset="0"/>
              </a:rPr>
              <a:t>-Las personas naturales empleadoras que tengan dos o más empleados.</a:t>
            </a:r>
          </a:p>
          <a:p>
            <a:r>
              <a:rPr lang="es-ES_tradnl" sz="2000" dirty="0">
                <a:latin typeface="Times New Roman" pitchFamily="18" charset="0"/>
                <a:cs typeface="Times New Roman" pitchFamily="18" charset="0"/>
              </a:rPr>
              <a:t>Requisito: No superen los 10 Salarios mínimos</a:t>
            </a:r>
          </a:p>
        </p:txBody>
      </p:sp>
    </p:spTree>
    <p:extLst>
      <p:ext uri="{BB962C8B-B14F-4D97-AF65-F5344CB8AC3E}">
        <p14:creationId xmlns:p14="http://schemas.microsoft.com/office/powerpoint/2010/main" val="502401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41164" y="1020531"/>
            <a:ext cx="7416824" cy="1631216"/>
          </a:xfrm>
          <a:prstGeom prst="rect">
            <a:avLst/>
          </a:prstGeom>
        </p:spPr>
        <p:txBody>
          <a:bodyPr wrap="square">
            <a:spAutoFit/>
          </a:bodyPr>
          <a:lstStyle/>
          <a:p>
            <a:r>
              <a:rPr lang="es-ES_tradnl" sz="2000" dirty="0" smtClean="0">
                <a:latin typeface="Times New Roman" pitchFamily="18" charset="0"/>
                <a:cs typeface="Times New Roman" pitchFamily="18" charset="0"/>
              </a:rPr>
              <a:t>Ley </a:t>
            </a:r>
            <a:r>
              <a:rPr lang="es-ES_tradnl" sz="2000" dirty="0">
                <a:latin typeface="Times New Roman" pitchFamily="18" charset="0"/>
                <a:cs typeface="Times New Roman" pitchFamily="18" charset="0"/>
              </a:rPr>
              <a:t>797 de 2003 Art.7</a:t>
            </a:r>
          </a:p>
          <a:p>
            <a:r>
              <a:rPr lang="es-ES_tradnl" sz="2000" dirty="0">
                <a:latin typeface="Times New Roman" pitchFamily="18" charset="0"/>
                <a:cs typeface="Times New Roman" pitchFamily="18" charset="0"/>
              </a:rPr>
              <a:t>Por salario </a:t>
            </a:r>
            <a:r>
              <a:rPr lang="es-ES_tradnl" sz="2000" dirty="0" smtClean="0">
                <a:latin typeface="Times New Roman" pitchFamily="18" charset="0"/>
                <a:cs typeface="Times New Roman" pitchFamily="18" charset="0"/>
              </a:rPr>
              <a:t>mínimo mes </a:t>
            </a:r>
            <a:r>
              <a:rPr lang="es-ES_tradnl" sz="2000" dirty="0">
                <a:latin typeface="Times New Roman" pitchFamily="18" charset="0"/>
                <a:cs typeface="Times New Roman" pitchFamily="18" charset="0"/>
              </a:rPr>
              <a:t>$ 98.600</a:t>
            </a:r>
          </a:p>
          <a:p>
            <a:r>
              <a:rPr lang="es-ES_tradnl" sz="2000" dirty="0">
                <a:latin typeface="Times New Roman" pitchFamily="18" charset="0"/>
                <a:cs typeface="Times New Roman" pitchFamily="18" charset="0"/>
              </a:rPr>
              <a:t> Empleador:$74.000 Trabajador:$24.600</a:t>
            </a:r>
          </a:p>
          <a:p>
            <a:r>
              <a:rPr lang="es-ES_tradnl" sz="2000" dirty="0">
                <a:latin typeface="Times New Roman" pitchFamily="18" charset="0"/>
                <a:cs typeface="Times New Roman" pitchFamily="18" charset="0"/>
              </a:rPr>
              <a:t>Cotización: 16%. Empleador:12%Trabajador:4%</a:t>
            </a:r>
          </a:p>
          <a:p>
            <a:r>
              <a:rPr lang="es-ES_tradnl" sz="2000" dirty="0">
                <a:latin typeface="Times New Roman" pitchFamily="18" charset="0"/>
                <a:cs typeface="Times New Roman" pitchFamily="18" charset="0"/>
              </a:rPr>
              <a:t>Decreto 4982 de 2007</a:t>
            </a:r>
          </a:p>
        </p:txBody>
      </p:sp>
      <p:sp>
        <p:nvSpPr>
          <p:cNvPr id="10" name="9 Rectángulo"/>
          <p:cNvSpPr/>
          <p:nvPr/>
        </p:nvSpPr>
        <p:spPr>
          <a:xfrm>
            <a:off x="672116" y="3645024"/>
            <a:ext cx="7932331" cy="2862322"/>
          </a:xfrm>
          <a:prstGeom prst="rect">
            <a:avLst/>
          </a:prstGeom>
        </p:spPr>
        <p:txBody>
          <a:bodyPr wrap="square">
            <a:spAutoFit/>
          </a:bodyPr>
          <a:lstStyle/>
          <a:p>
            <a:r>
              <a:rPr lang="es-ES_tradnl" sz="2000" dirty="0" smtClean="0">
                <a:latin typeface="Times New Roman" pitchFamily="18" charset="0"/>
                <a:cs typeface="Times New Roman" pitchFamily="18" charset="0"/>
              </a:rPr>
              <a:t>PROFESIONALES</a:t>
            </a:r>
            <a:endParaRPr lang="es-ES_tradnl" sz="2000" dirty="0">
              <a:latin typeface="Times New Roman" pitchFamily="18" charset="0"/>
              <a:cs typeface="Times New Roman" pitchFamily="18" charset="0"/>
            </a:endParaRPr>
          </a:p>
          <a:p>
            <a:r>
              <a:rPr lang="es-ES_tradnl" sz="2000" dirty="0">
                <a:latin typeface="Times New Roman" pitchFamily="18" charset="0"/>
                <a:cs typeface="Times New Roman" pitchFamily="18" charset="0"/>
              </a:rPr>
              <a:t>Decreto 1772 de 1994  Art 13</a:t>
            </a:r>
          </a:p>
          <a:p>
            <a:r>
              <a:rPr lang="es-ES_tradnl" sz="2000" dirty="0">
                <a:latin typeface="Times New Roman" pitchFamily="18" charset="0"/>
                <a:cs typeface="Times New Roman" pitchFamily="18" charset="0"/>
              </a:rPr>
              <a:t>VALOR INICIAL Salario Mínimo </a:t>
            </a:r>
          </a:p>
          <a:p>
            <a:r>
              <a:rPr lang="es-ES_tradnl" sz="2000" dirty="0">
                <a:latin typeface="Times New Roman" pitchFamily="18" charset="0"/>
                <a:cs typeface="Times New Roman" pitchFamily="18" charset="0"/>
              </a:rPr>
              <a:t>Riesgo I:$ 3.200 Riesgo II: $6.400 Riesgo III:$ 15.000 Riesgo IV:$ 26.800 Riesgo V:$ 42.900</a:t>
            </a:r>
          </a:p>
          <a:p>
            <a:r>
              <a:rPr lang="es-ES_tradnl" sz="2000" dirty="0">
                <a:latin typeface="Times New Roman" pitchFamily="18" charset="0"/>
                <a:cs typeface="Times New Roman" pitchFamily="18" charset="0"/>
              </a:rPr>
              <a:t>VALOR INICIAL Según Actividad Económica </a:t>
            </a:r>
          </a:p>
          <a:p>
            <a:r>
              <a:rPr lang="es-ES_tradnl" sz="2000" dirty="0">
                <a:latin typeface="Times New Roman" pitchFamily="18" charset="0"/>
                <a:cs typeface="Times New Roman" pitchFamily="18" charset="0"/>
              </a:rPr>
              <a:t>Riesgo I: 0.522% Riesgo II: 1.044% Riesgo III: 2.436% Riesgo IV: 4.350% Riesgo V: 6.960%</a:t>
            </a:r>
          </a:p>
          <a:p>
            <a:r>
              <a:rPr lang="es-ES_tradnl" sz="2000" dirty="0">
                <a:latin typeface="Times New Roman" pitchFamily="18" charset="0"/>
                <a:cs typeface="Times New Roman" pitchFamily="18" charset="0"/>
              </a:rPr>
              <a:t>A cargo del Empleador</a:t>
            </a:r>
            <a:r>
              <a:rPr lang="es-ES_tradnl" sz="2000" dirty="0" smtClean="0">
                <a:latin typeface="Times New Roman" pitchFamily="18" charset="0"/>
                <a:cs typeface="Times New Roman" pitchFamily="18" charset="0"/>
              </a:rPr>
              <a:t>.</a:t>
            </a:r>
          </a:p>
        </p:txBody>
      </p:sp>
      <p:pic>
        <p:nvPicPr>
          <p:cNvPr id="5123" name="Picture 3" descr="C:\Documents and Settings\Administrador\Configuración local\Archivos temporales de Internet\Content.IE5\NIHG62Y0\MC90009784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43993" y="1662190"/>
            <a:ext cx="2808311" cy="2652293"/>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565978" y="2960611"/>
            <a:ext cx="2008883" cy="584775"/>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3200" b="1" cap="none" spc="0" dirty="0" smtClean="0">
                <a:ln/>
                <a:solidFill>
                  <a:schemeClr val="accent3"/>
                </a:solidFill>
                <a:effectLst/>
                <a:latin typeface="Times New Roman" pitchFamily="18" charset="0"/>
                <a:cs typeface="Times New Roman" pitchFamily="18" charset="0"/>
              </a:rPr>
              <a:t>RIESGOS</a:t>
            </a:r>
            <a:endParaRPr lang="es-ES" sz="3200" b="1" cap="none" spc="0" dirty="0">
              <a:ln/>
              <a:solidFill>
                <a:schemeClr val="accent3"/>
              </a:solidFill>
              <a:effectLst/>
              <a:latin typeface="Times New Roman" pitchFamily="18" charset="0"/>
              <a:cs typeface="Times New Roman" pitchFamily="18" charset="0"/>
            </a:endParaRPr>
          </a:p>
        </p:txBody>
      </p:sp>
      <p:sp>
        <p:nvSpPr>
          <p:cNvPr id="4" name="3 Rectángulo"/>
          <p:cNvSpPr/>
          <p:nvPr/>
        </p:nvSpPr>
        <p:spPr>
          <a:xfrm>
            <a:off x="3347864" y="476672"/>
            <a:ext cx="3781152" cy="584775"/>
          </a:xfrm>
          <a:prstGeom prst="rect">
            <a:avLst/>
          </a:prstGeom>
        </p:spPr>
        <p:txBody>
          <a:bodyPr wrap="square">
            <a:spAutoFit/>
          </a:bodyPr>
          <a:lstStyle/>
          <a:p>
            <a:pPr lvl="0" algn="ctr"/>
            <a:r>
              <a:rPr lang="es-ES" sz="3200" b="1" dirty="0">
                <a:ln/>
                <a:solidFill>
                  <a:srgbClr val="9BBB59"/>
                </a:solidFill>
                <a:latin typeface="Times New Roman" pitchFamily="18" charset="0"/>
                <a:cs typeface="Times New Roman" pitchFamily="18" charset="0"/>
              </a:rPr>
              <a:t>PENCIONES</a:t>
            </a:r>
          </a:p>
        </p:txBody>
      </p:sp>
    </p:spTree>
    <p:extLst>
      <p:ext uri="{BB962C8B-B14F-4D97-AF65-F5344CB8AC3E}">
        <p14:creationId xmlns:p14="http://schemas.microsoft.com/office/powerpoint/2010/main" val="3955526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p:cNvSpPr/>
          <p:nvPr/>
        </p:nvSpPr>
        <p:spPr>
          <a:xfrm>
            <a:off x="450897" y="2564904"/>
            <a:ext cx="7488832" cy="3785652"/>
          </a:xfrm>
          <a:prstGeom prst="rect">
            <a:avLst/>
          </a:prstGeom>
        </p:spPr>
        <p:txBody>
          <a:bodyPr wrap="square">
            <a:spAutoFit/>
          </a:bodyPr>
          <a:lstStyle/>
          <a:p>
            <a:r>
              <a:rPr lang="es-ES_tradnl" sz="2000" dirty="0" smtClean="0">
                <a:latin typeface="Times New Roman" pitchFamily="18" charset="0"/>
                <a:cs typeface="Times New Roman" pitchFamily="18" charset="0"/>
              </a:rPr>
              <a:t>ICBF </a:t>
            </a:r>
            <a:r>
              <a:rPr lang="es-ES_tradnl" sz="2000" dirty="0">
                <a:latin typeface="Times New Roman" pitchFamily="18" charset="0"/>
                <a:cs typeface="Times New Roman" pitchFamily="18" charset="0"/>
              </a:rPr>
              <a:t>Ley 89 de 1988</a:t>
            </a:r>
          </a:p>
          <a:p>
            <a:r>
              <a:rPr lang="es-ES_tradnl" sz="2000" dirty="0">
                <a:latin typeface="Times New Roman" pitchFamily="18" charset="0"/>
                <a:cs typeface="Times New Roman" pitchFamily="18" charset="0"/>
              </a:rPr>
              <a:t>SENA Ley 21 de 1982</a:t>
            </a:r>
          </a:p>
          <a:p>
            <a:r>
              <a:rPr lang="es-ES_tradnl" sz="2000" dirty="0">
                <a:latin typeface="Times New Roman" pitchFamily="18" charset="0"/>
                <a:cs typeface="Times New Roman" pitchFamily="18" charset="0"/>
              </a:rPr>
              <a:t>Cajas de Compensación Familiar</a:t>
            </a:r>
          </a:p>
          <a:p>
            <a:r>
              <a:rPr lang="es-ES_tradnl" sz="2000" dirty="0">
                <a:latin typeface="Times New Roman" pitchFamily="18" charset="0"/>
                <a:cs typeface="Times New Roman" pitchFamily="18" charset="0"/>
              </a:rPr>
              <a:t>3% ICBF 2% SENA 4% Cajas</a:t>
            </a:r>
          </a:p>
          <a:p>
            <a:r>
              <a:rPr lang="es-ES_tradnl" sz="2000" dirty="0">
                <a:latin typeface="Times New Roman" pitchFamily="18" charset="0"/>
                <a:cs typeface="Times New Roman" pitchFamily="18" charset="0"/>
              </a:rPr>
              <a:t>A cargo de la empresa. Base: Sobre los pagos que constituyan salario. $ 55.400</a:t>
            </a:r>
          </a:p>
          <a:p>
            <a:r>
              <a:rPr lang="es-ES_tradnl" sz="2000" dirty="0">
                <a:latin typeface="Times New Roman" pitchFamily="18" charset="0"/>
                <a:cs typeface="Times New Roman" pitchFamily="18" charset="0"/>
              </a:rPr>
              <a:t>Con la Ley 1607 de 2012, art. 25, quedan exonerados excepcionalmente de aportes al ICBF y SENA:</a:t>
            </a:r>
          </a:p>
          <a:p>
            <a:r>
              <a:rPr lang="es-ES_tradnl" sz="2000" dirty="0">
                <a:latin typeface="Times New Roman" pitchFamily="18" charset="0"/>
                <a:cs typeface="Times New Roman" pitchFamily="18" charset="0"/>
              </a:rPr>
              <a:t> - Las sociedades y personas jurídicas y asimiladas contribuyentes del impuesto de renta y complementarios.</a:t>
            </a:r>
          </a:p>
          <a:p>
            <a:r>
              <a:rPr lang="es-ES_tradnl" sz="2000" dirty="0">
                <a:latin typeface="Times New Roman" pitchFamily="18" charset="0"/>
                <a:cs typeface="Times New Roman" pitchFamily="18" charset="0"/>
              </a:rPr>
              <a:t>-Las personas naturales empleadoras que tengan dos o más empleados.</a:t>
            </a:r>
          </a:p>
          <a:p>
            <a:r>
              <a:rPr lang="es-ES_tradnl" sz="2000" dirty="0">
                <a:latin typeface="Times New Roman" pitchFamily="18" charset="0"/>
                <a:cs typeface="Times New Roman" pitchFamily="18" charset="0"/>
              </a:rPr>
              <a:t>Requisito: No superen los 10 Salarios mínimos</a:t>
            </a:r>
          </a:p>
        </p:txBody>
      </p:sp>
      <p:pic>
        <p:nvPicPr>
          <p:cNvPr id="6146" name="Picture 2" descr="C:\Documents and Settings\Administrador\Escritorio\compese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5313" y="620688"/>
            <a:ext cx="4392488" cy="2736304"/>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1205550" y="585739"/>
            <a:ext cx="3045706"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latin typeface="Times New Roman" pitchFamily="18" charset="0"/>
                <a:cs typeface="Times New Roman" pitchFamily="18" charset="0"/>
              </a:rPr>
              <a:t>APORTE</a:t>
            </a:r>
            <a:endParaRPr lang="es-ES" sz="5400" b="1" cap="none" spc="0" dirty="0">
              <a:ln/>
              <a:solidFill>
                <a:schemeClr val="accent3"/>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14708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3900985"/>
            <a:ext cx="7992888" cy="2246769"/>
          </a:xfrm>
          <a:prstGeom prst="rect">
            <a:avLst/>
          </a:prstGeom>
        </p:spPr>
        <p:txBody>
          <a:bodyPr wrap="square">
            <a:spAutoFit/>
          </a:bodyPr>
          <a:lstStyle/>
          <a:p>
            <a:r>
              <a:rPr lang="es-ES_tradnl" sz="2000" dirty="0" smtClean="0">
                <a:latin typeface="Times New Roman" pitchFamily="18" charset="0"/>
                <a:cs typeface="Times New Roman" pitchFamily="18" charset="0"/>
              </a:rPr>
              <a:t>Ley </a:t>
            </a:r>
            <a:r>
              <a:rPr lang="es-ES_tradnl" sz="2000" dirty="0">
                <a:latin typeface="Times New Roman" pitchFamily="18" charset="0"/>
                <a:cs typeface="Times New Roman" pitchFamily="18" charset="0"/>
              </a:rPr>
              <a:t>21 de 1982 y</a:t>
            </a:r>
          </a:p>
          <a:p>
            <a:r>
              <a:rPr lang="es-ES_tradnl" sz="2000" dirty="0">
                <a:latin typeface="Times New Roman" pitchFamily="18" charset="0"/>
                <a:cs typeface="Times New Roman" pitchFamily="18" charset="0"/>
              </a:rPr>
              <a:t>Ley 789 de 2002 Art. 3</a:t>
            </a:r>
          </a:p>
          <a:p>
            <a:r>
              <a:rPr lang="es-ES_tradnl" sz="2000" dirty="0">
                <a:latin typeface="Times New Roman" pitchFamily="18" charset="0"/>
                <a:cs typeface="Times New Roman" pitchFamily="18" charset="0"/>
              </a:rPr>
              <a:t>Se paga por las Cajas de Compensación Familiar en dinero a quienes devenguen hasta $2.464.000 ( 4 salarios mínimos legales mes)</a:t>
            </a:r>
          </a:p>
          <a:p>
            <a:r>
              <a:rPr lang="es-ES_tradnl" sz="2000" dirty="0">
                <a:latin typeface="Times New Roman" pitchFamily="18" charset="0"/>
                <a:cs typeface="Times New Roman" pitchFamily="18" charset="0"/>
              </a:rPr>
              <a:t>Resultante del aporte que la empresa hace a las Cajas. </a:t>
            </a:r>
          </a:p>
          <a:p>
            <a:r>
              <a:rPr lang="es-ES_tradnl" sz="2000" dirty="0">
                <a:latin typeface="Times New Roman" pitchFamily="18" charset="0"/>
                <a:cs typeface="Times New Roman" pitchFamily="18" charset="0"/>
              </a:rPr>
              <a:t>Suma de dinero, pagos en especie y en servicios, que paga la Caja de Compensación Familiar al trabajador</a:t>
            </a:r>
          </a:p>
        </p:txBody>
      </p:sp>
      <p:pic>
        <p:nvPicPr>
          <p:cNvPr id="7170" name="Picture 2" descr="C:\Documents and Settings\Administrador\Escritorio\subsidio_famili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700808"/>
            <a:ext cx="4392488" cy="2721460"/>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redondeado">
            <a:hlinkClick r:id="rId3" action="ppaction://hlinksldjump"/>
          </p:cNvPr>
          <p:cNvSpPr/>
          <p:nvPr/>
        </p:nvSpPr>
        <p:spPr>
          <a:xfrm>
            <a:off x="7236296" y="6147754"/>
            <a:ext cx="1440160" cy="4320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hlinkClick r:id="rId3" action="ppaction://hlinksldjump"/>
              </a:rPr>
              <a:t>Regresar</a:t>
            </a:r>
            <a:endParaRPr lang="es-ES_tradnl" dirty="0">
              <a:solidFill>
                <a:schemeClr val="tx1"/>
              </a:solidFill>
            </a:endParaRPr>
          </a:p>
        </p:txBody>
      </p:sp>
      <p:sp>
        <p:nvSpPr>
          <p:cNvPr id="2" name="1 Rectángulo"/>
          <p:cNvSpPr/>
          <p:nvPr/>
        </p:nvSpPr>
        <p:spPr>
          <a:xfrm>
            <a:off x="893318" y="454497"/>
            <a:ext cx="7192868"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latin typeface="Times New Roman" pitchFamily="18" charset="0"/>
                <a:cs typeface="Times New Roman" pitchFamily="18" charset="0"/>
              </a:rPr>
              <a:t>SUBSIDIO FAMILIAR</a:t>
            </a:r>
            <a:endParaRPr lang="es-ES" sz="5400" b="1" cap="none" spc="0" dirty="0">
              <a:ln/>
              <a:solidFill>
                <a:schemeClr val="accent3"/>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3904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TotalTime>
  <Words>795</Words>
  <Application>Microsoft Office PowerPoint</Application>
  <PresentationFormat>Presentación en pantalla (4:3)</PresentationFormat>
  <Paragraphs>82</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WinuE</dc:creator>
  <cp:lastModifiedBy>WinuE</cp:lastModifiedBy>
  <cp:revision>35</cp:revision>
  <dcterms:created xsi:type="dcterms:W3CDTF">2014-06-03T03:34:59Z</dcterms:created>
  <dcterms:modified xsi:type="dcterms:W3CDTF">2014-06-12T08:57:10Z</dcterms:modified>
</cp:coreProperties>
</file>